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0f25fd4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0f25fd4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000c77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000c77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000c77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e000c77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000c77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000c77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000c77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000c77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e000c79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e000c79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e000c79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e000c79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0f25fd5d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0f25fd5d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e000c795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e000c795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e000c795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e000c795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0f25fd4c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0f25fd4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000c795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e000c795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1944a73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1944a73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e000c77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e000c77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000c79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e000c79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0c5f2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0c5f2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1944a73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1944a73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0f25fd4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0f25fd4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f25fd4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f25fd4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e000c79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e000c79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0f25fd4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0f25fd4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0f25fd4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0f25fd4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561201" y="4449900"/>
            <a:ext cx="6024600" cy="54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Bastien </a:t>
            </a:r>
            <a:r>
              <a:rPr lang="fr">
                <a:solidFill>
                  <a:schemeClr val="dk2"/>
                </a:solidFill>
              </a:rPr>
              <a:t>HUBERT </a:t>
            </a:r>
            <a:r>
              <a:rPr lang="fr">
                <a:solidFill>
                  <a:schemeClr val="dk2"/>
                </a:solidFill>
              </a:rPr>
              <a:t> - Jonathan </a:t>
            </a:r>
            <a:r>
              <a:rPr lang="fr">
                <a:solidFill>
                  <a:schemeClr val="dk2"/>
                </a:solidFill>
              </a:rPr>
              <a:t>GUSCHING </a:t>
            </a:r>
            <a:r>
              <a:rPr lang="fr">
                <a:solidFill>
                  <a:schemeClr val="dk2"/>
                </a:solidFill>
              </a:rPr>
              <a:t> -  Maxime FANTINO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931250" y="2304325"/>
            <a:ext cx="5284500" cy="692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Générateur de fractales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01575" y="2111825"/>
            <a:ext cx="7533300" cy="10836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62100" y="1550225"/>
            <a:ext cx="7822800" cy="1046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INT21 - Évolution artificielle 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l’algorithme génétique : </a:t>
            </a:r>
            <a:r>
              <a:rPr lang="fr">
                <a:solidFill>
                  <a:srgbClr val="38761D"/>
                </a:solidFill>
              </a:rPr>
              <a:t>Mutations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Sur les paramètres c (0,1,2,3): loi normale centrée de paramètre assez faible (0.2)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Sur les couleurs:</a:t>
            </a:r>
            <a:endParaRPr sz="14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fr" sz="1200">
                <a:solidFill>
                  <a:schemeClr val="dk2"/>
                </a:solidFill>
              </a:rPr>
              <a:t>Bit à bit sur les couleurs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fr" sz="1200">
                <a:solidFill>
                  <a:schemeClr val="dk2"/>
                </a:solidFill>
              </a:rPr>
              <a:t>Loi de Poisson modulo 256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25" y="3331925"/>
            <a:ext cx="3022275" cy="15244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7650" y="645225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1495750"/>
            <a:ext cx="4738724" cy="33488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7650" y="645225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1" y="1496188"/>
            <a:ext cx="4737600" cy="3348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cxnSp>
        <p:nvCxnSpPr>
          <p:cNvPr id="172" name="Google Shape;172;p24"/>
          <p:cNvCxnSpPr/>
          <p:nvPr/>
        </p:nvCxnSpPr>
        <p:spPr>
          <a:xfrm>
            <a:off x="2557425" y="2275475"/>
            <a:ext cx="660900" cy="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cxnSp>
      <p:sp>
        <p:nvSpPr>
          <p:cNvPr id="173" name="Google Shape;173;p24"/>
          <p:cNvSpPr txBox="1"/>
          <p:nvPr/>
        </p:nvSpPr>
        <p:spPr>
          <a:xfrm>
            <a:off x="409725" y="1609025"/>
            <a:ext cx="2147700" cy="1398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Notation de la fractale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-&gt; Correspond à la fonction de </a:t>
            </a: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Fitness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7650" y="645225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1" y="1496188"/>
            <a:ext cx="4737600" cy="3348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cxnSp>
        <p:nvCxnSpPr>
          <p:cNvPr id="180" name="Google Shape;180;p25"/>
          <p:cNvCxnSpPr/>
          <p:nvPr/>
        </p:nvCxnSpPr>
        <p:spPr>
          <a:xfrm>
            <a:off x="2513350" y="4191900"/>
            <a:ext cx="2213700" cy="46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cxnSp>
      <p:sp>
        <p:nvSpPr>
          <p:cNvPr id="181" name="Google Shape;181;p25"/>
          <p:cNvSpPr txBox="1"/>
          <p:nvPr/>
        </p:nvSpPr>
        <p:spPr>
          <a:xfrm>
            <a:off x="365650" y="3525450"/>
            <a:ext cx="2147700" cy="1398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Enclenche une itération de la boucle pour passer à la </a:t>
            </a: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génération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suivante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7650" y="645225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1" y="1496188"/>
            <a:ext cx="4737600" cy="3348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cxnSp>
        <p:nvCxnSpPr>
          <p:cNvPr id="188" name="Google Shape;188;p26"/>
          <p:cNvCxnSpPr/>
          <p:nvPr/>
        </p:nvCxnSpPr>
        <p:spPr>
          <a:xfrm>
            <a:off x="2513350" y="4191900"/>
            <a:ext cx="2951700" cy="47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cxnSp>
      <p:sp>
        <p:nvSpPr>
          <p:cNvPr id="189" name="Google Shape;189;p26"/>
          <p:cNvSpPr txBox="1"/>
          <p:nvPr/>
        </p:nvSpPr>
        <p:spPr>
          <a:xfrm>
            <a:off x="365650" y="3525450"/>
            <a:ext cx="2147700" cy="1398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Ouvre un nouveau menu permettant de visualiser la </a:t>
            </a: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diversité génétique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7650" y="645225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1" y="1496188"/>
            <a:ext cx="4737600" cy="3348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cxnSp>
        <p:nvCxnSpPr>
          <p:cNvPr id="196" name="Google Shape;196;p27"/>
          <p:cNvCxnSpPr/>
          <p:nvPr/>
        </p:nvCxnSpPr>
        <p:spPr>
          <a:xfrm>
            <a:off x="2403200" y="4500300"/>
            <a:ext cx="1343700" cy="18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cxnSp>
      <p:sp>
        <p:nvSpPr>
          <p:cNvPr id="197" name="Google Shape;197;p27"/>
          <p:cNvSpPr txBox="1"/>
          <p:nvPr/>
        </p:nvSpPr>
        <p:spPr>
          <a:xfrm>
            <a:off x="144475" y="3723475"/>
            <a:ext cx="2247000" cy="1398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Stop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et affiche la meilleure Fractale courante en plus haute définition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de la diversité génétique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3 critères pour estimer la diversité de la population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rgbClr val="38761D"/>
                </a:solidFill>
              </a:rPr>
              <a:t>Evolution des notes</a:t>
            </a:r>
            <a:r>
              <a:rPr lang="fr" sz="1400">
                <a:solidFill>
                  <a:schemeClr val="dk2"/>
                </a:solidFill>
              </a:rPr>
              <a:t> attribuées à chaque fractale depuis la génération initiale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Dispersion des </a:t>
            </a:r>
            <a:r>
              <a:rPr lang="fr" sz="1400">
                <a:solidFill>
                  <a:srgbClr val="38761D"/>
                </a:solidFill>
              </a:rPr>
              <a:t>coefficients </a:t>
            </a:r>
            <a:r>
              <a:rPr lang="fr" sz="1400">
                <a:solidFill>
                  <a:schemeClr val="dk2"/>
                </a:solidFill>
              </a:rPr>
              <a:t>des polynômes dans le plan complexe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Variété des palettes de </a:t>
            </a:r>
            <a:r>
              <a:rPr lang="fr" sz="1400">
                <a:solidFill>
                  <a:srgbClr val="38761D"/>
                </a:solidFill>
              </a:rPr>
              <a:t>couleurs </a:t>
            </a:r>
            <a:r>
              <a:rPr lang="fr" sz="1400">
                <a:solidFill>
                  <a:schemeClr val="dk2"/>
                </a:solidFill>
              </a:rPr>
              <a:t>présentes sur les fractales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de la diversité génétique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3 visualisations différentes mises en places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Evolution des notes attribuées à chaque</a:t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fractale depuis la génération initiale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Interface annexe : notes par génération et évolution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de la moyenne au cours du temps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36519" l="54321" r="10530" t="13719"/>
          <a:stretch/>
        </p:blipFill>
        <p:spPr>
          <a:xfrm>
            <a:off x="5204350" y="2470025"/>
            <a:ext cx="3213802" cy="2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de la diversité génétique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3 visualisations différentes mises en places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Dispersion des coefficients des polynômes</a:t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dans le plan complexe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Interface annexe : plot des coefficients de la génération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courante dans le plan complexe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36512" l="10480" r="54372" t="13626"/>
          <a:stretch/>
        </p:blipFill>
        <p:spPr>
          <a:xfrm>
            <a:off x="5204350" y="2470025"/>
            <a:ext cx="3213802" cy="2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de la diversité génétique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3 visualisations différentes mises en places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Variété des palettes de couleurs présentes</a:t>
            </a:r>
            <a:endParaRPr sz="1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sur les fractales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Visible </a:t>
            </a:r>
            <a:r>
              <a:rPr lang="fr" sz="1400">
                <a:solidFill>
                  <a:schemeClr val="dk2"/>
                </a:solidFill>
              </a:rPr>
              <a:t>directement</a:t>
            </a:r>
            <a:r>
              <a:rPr lang="fr" sz="1400">
                <a:solidFill>
                  <a:schemeClr val="dk2"/>
                </a:solidFill>
              </a:rPr>
              <a:t> depuis l’interface graphique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du fait de son caractère phénotypique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340" y="2470025"/>
            <a:ext cx="3445410" cy="2434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exemples :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4248"/>
            <a:ext cx="4994198" cy="2809253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230" y="475000"/>
            <a:ext cx="4149768" cy="2334226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200" y="2809238"/>
            <a:ext cx="4149802" cy="233425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Pistes non explorées ...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2188850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sp>
        <p:nvSpPr>
          <p:cNvPr id="236" name="Google Shape;236;p33"/>
          <p:cNvSpPr txBox="1"/>
          <p:nvPr/>
        </p:nvSpPr>
        <p:spPr>
          <a:xfrm>
            <a:off x="1252350" y="2080150"/>
            <a:ext cx="4267800" cy="1046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“Mutations manuelles” : 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Ajouter la possibilité de modifier manuellement les paramètres à chaque génération.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977" y="1531738"/>
            <a:ext cx="1219875" cy="1682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Pistes non explorées ...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2188850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sp>
        <p:nvSpPr>
          <p:cNvPr id="244" name="Google Shape;244;p34"/>
          <p:cNvSpPr txBox="1"/>
          <p:nvPr/>
        </p:nvSpPr>
        <p:spPr>
          <a:xfrm>
            <a:off x="1252350" y="2080150"/>
            <a:ext cx="4267800" cy="1046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“Mutations manuelles” : 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Ajouter la possibilité de modifier manuellement les paramètres à chaque génération.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977" y="1531738"/>
            <a:ext cx="1219875" cy="1682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</p:pic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3636650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sp>
        <p:nvSpPr>
          <p:cNvPr id="247" name="Google Shape;247;p34"/>
          <p:cNvSpPr txBox="1"/>
          <p:nvPr/>
        </p:nvSpPr>
        <p:spPr>
          <a:xfrm>
            <a:off x="1252350" y="3527950"/>
            <a:ext cx="4267800" cy="1046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Multiprocessing :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Générer les fractales en parallèle pour fluidifier l’utilisation de l’interface.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690" y="3928225"/>
            <a:ext cx="2739710" cy="3065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Objectifs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0799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But :</a:t>
            </a:r>
            <a:r>
              <a:rPr lang="fr" sz="1400">
                <a:solidFill>
                  <a:schemeClr val="dk2"/>
                </a:solidFill>
              </a:rPr>
              <a:t> Générer une image correspondant aux attentes d’un utilisateur dans une </a:t>
            </a:r>
            <a:r>
              <a:rPr lang="fr" sz="1400">
                <a:solidFill>
                  <a:srgbClr val="FF0000"/>
                </a:solidFill>
              </a:rPr>
              <a:t>visée artistique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Faire évoluer une population d’</a:t>
            </a:r>
            <a:r>
              <a:rPr lang="fr" sz="1400">
                <a:solidFill>
                  <a:srgbClr val="FF0000"/>
                </a:solidFill>
              </a:rPr>
              <a:t>ensembles de Julia</a:t>
            </a:r>
            <a:r>
              <a:rPr lang="fr" sz="1400">
                <a:solidFill>
                  <a:schemeClr val="dk2"/>
                </a:solidFill>
              </a:rPr>
              <a:t> généralisés (polynômes d’ordre au plus 3) par interaction avec un utilisateur au travers d’une interface graphique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Outil :</a:t>
            </a:r>
            <a:r>
              <a:rPr lang="fr" sz="1400">
                <a:solidFill>
                  <a:schemeClr val="dk2"/>
                </a:solidFill>
              </a:rPr>
              <a:t> Algorithme génétique </a:t>
            </a:r>
            <a:r>
              <a:rPr lang="fr" sz="1400">
                <a:solidFill>
                  <a:srgbClr val="FF0000"/>
                </a:solidFill>
              </a:rPr>
              <a:t>interactif</a:t>
            </a:r>
            <a:r>
              <a:rPr lang="fr" sz="1400">
                <a:solidFill>
                  <a:schemeClr val="dk2"/>
                </a:solidFill>
              </a:rPr>
              <a:t>, la fonction de fitness est demandée à l’utilisateu</a:t>
            </a:r>
            <a:r>
              <a:rPr lang="fr" sz="1400">
                <a:solidFill>
                  <a:schemeClr val="dk2"/>
                </a:solidFill>
              </a:rPr>
              <a:t>r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représentation des données : </a:t>
            </a:r>
            <a:r>
              <a:rPr lang="fr">
                <a:solidFill>
                  <a:srgbClr val="FF0000"/>
                </a:solidFill>
              </a:rPr>
              <a:t>Génotype</a:t>
            </a:r>
            <a:r>
              <a:rPr lang="fr"/>
              <a:t> 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-&gt; </a:t>
            </a:r>
            <a:r>
              <a:rPr lang="fr" sz="1400">
                <a:solidFill>
                  <a:schemeClr val="dk2"/>
                </a:solidFill>
              </a:rPr>
              <a:t>Mathématiquement, fractales de la forme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-&gt; 4 couleurs, format (R,G,B)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Total : structure </a:t>
            </a:r>
            <a:r>
              <a:rPr b="1" lang="fr" sz="1400">
                <a:solidFill>
                  <a:schemeClr val="dk2"/>
                </a:solidFill>
              </a:rPr>
              <a:t>ImageFractale </a:t>
            </a:r>
            <a:r>
              <a:rPr lang="fr" sz="1400">
                <a:solidFill>
                  <a:schemeClr val="dk2"/>
                </a:solidFill>
              </a:rPr>
              <a:t>avec 20 paramètres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18038" l="4902" r="4649" t="16653"/>
          <a:stretch/>
        </p:blipFill>
        <p:spPr>
          <a:xfrm>
            <a:off x="1322126" y="3479325"/>
            <a:ext cx="5839575" cy="1210524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975" y="2133949"/>
            <a:ext cx="3088900" cy="2556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représentation des données : </a:t>
            </a:r>
            <a:r>
              <a:rPr lang="fr">
                <a:solidFill>
                  <a:srgbClr val="FF0000"/>
                </a:solidFill>
              </a:rPr>
              <a:t>Phénotype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Ce que l’utilisateur </a:t>
            </a:r>
            <a:r>
              <a:rPr b="1" lang="fr" sz="1400">
                <a:solidFill>
                  <a:schemeClr val="dk2"/>
                </a:solidFill>
              </a:rPr>
              <a:t>voit</a:t>
            </a:r>
            <a:r>
              <a:rPr lang="fr" sz="1400">
                <a:solidFill>
                  <a:schemeClr val="dk2"/>
                </a:solidFill>
              </a:rPr>
              <a:t>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75" y="2720325"/>
            <a:ext cx="1692100" cy="1692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800" y="2007975"/>
            <a:ext cx="4954450" cy="27868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l’algorithme génétique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l’algorithme génétique : </a:t>
            </a:r>
            <a:r>
              <a:rPr lang="fr">
                <a:solidFill>
                  <a:srgbClr val="38761D"/>
                </a:solidFill>
              </a:rPr>
              <a:t>Fitness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50" y="2206162"/>
            <a:ext cx="2029575" cy="25384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50" y="2188850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25" y="3328275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sp>
        <p:nvSpPr>
          <p:cNvPr id="134" name="Google Shape;134;p19"/>
          <p:cNvSpPr/>
          <p:nvPr/>
        </p:nvSpPr>
        <p:spPr>
          <a:xfrm>
            <a:off x="3959224" y="3543649"/>
            <a:ext cx="1601774" cy="939220"/>
          </a:xfrm>
          <a:custGeom>
            <a:rect b="b" l="l" r="r" t="t"/>
            <a:pathLst>
              <a:path extrusionOk="0" h="44235" w="56705">
                <a:moveTo>
                  <a:pt x="56705" y="44235"/>
                </a:moveTo>
                <a:cubicBezTo>
                  <a:pt x="48887" y="42355"/>
                  <a:pt x="14993" y="38397"/>
                  <a:pt x="9797" y="32954"/>
                </a:cubicBezTo>
                <a:cubicBezTo>
                  <a:pt x="4602" y="27511"/>
                  <a:pt x="27165" y="17070"/>
                  <a:pt x="25532" y="11578"/>
                </a:cubicBezTo>
                <a:cubicBezTo>
                  <a:pt x="23899" y="6086"/>
                  <a:pt x="4255" y="1930"/>
                  <a:pt x="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diamond"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sp>
      <p:sp>
        <p:nvSpPr>
          <p:cNvPr id="135" name="Google Shape;135;p19"/>
          <p:cNvSpPr txBox="1"/>
          <p:nvPr/>
        </p:nvSpPr>
        <p:spPr>
          <a:xfrm>
            <a:off x="1191275" y="2048825"/>
            <a:ext cx="2326500" cy="12444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Note comprise entre 0 et 5 attribuée aux fractales de chaque génération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942900" y="3188100"/>
            <a:ext cx="2376000" cy="615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Qualité évaluée </a:t>
            </a: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par 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l’utilisateur uniquement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4171725"/>
            <a:ext cx="339325" cy="215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</p:pic>
      <p:sp>
        <p:nvSpPr>
          <p:cNvPr id="138" name="Google Shape;138;p19"/>
          <p:cNvSpPr txBox="1"/>
          <p:nvPr/>
        </p:nvSpPr>
        <p:spPr>
          <a:xfrm>
            <a:off x="1125375" y="4031700"/>
            <a:ext cx="2326500" cy="1014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Stockage des notes dans un fichier notes.txt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l’algorithme génétique : </a:t>
            </a:r>
            <a:r>
              <a:rPr lang="fr">
                <a:solidFill>
                  <a:srgbClr val="38761D"/>
                </a:solidFill>
              </a:rPr>
              <a:t>Sélection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1550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Basée sur une probabilité 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5" y="2734275"/>
            <a:ext cx="4954426" cy="2735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l’algorithme génétique : </a:t>
            </a:r>
            <a:r>
              <a:rPr lang="fr">
                <a:solidFill>
                  <a:srgbClr val="38761D"/>
                </a:solidFill>
              </a:rPr>
              <a:t>Croisement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effectLst>
            <a:outerShdw blurRad="71438" rotWithShape="0" algn="bl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Modèle	        , génération d’enfants en fonction du nombre de parents ayant survécu, renouvellement à taux variable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Parmi les survivants de la </a:t>
            </a:r>
            <a:r>
              <a:rPr lang="fr" sz="1400">
                <a:solidFill>
                  <a:schemeClr val="dk2"/>
                </a:solidFill>
              </a:rPr>
              <a:t>sélection</a:t>
            </a:r>
            <a:r>
              <a:rPr lang="fr" sz="1400">
                <a:solidFill>
                  <a:schemeClr val="dk2"/>
                </a:solidFill>
              </a:rPr>
              <a:t>, choix de 2 individus puis moyenne simple du génome élément par élément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Piste du crossover à k points écartée afin de ne générer qu’un seul enfant par crossover (nous travaillons sur des populations de petite taille) et coefficients du polynôme c</a:t>
            </a:r>
            <a:r>
              <a:rPr lang="fr" sz="1400">
                <a:solidFill>
                  <a:schemeClr val="dk2"/>
                </a:solidFill>
              </a:rPr>
              <a:t>ontinus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50" y="2192700"/>
            <a:ext cx="494575" cy="1937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